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B7AD5-C71E-44C3-B6D0-2E4C494D7BDB}" type="datetimeFigureOut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0F693-35B4-4A0F-B0D0-CD31EBA28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88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7E859-EDE6-4E2F-A67F-B962741BADA4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0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2EF3-2539-4FBC-8856-276A120673E3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1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D7B0-3C2D-47F4-A702-C598E2C3C9A1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4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98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E69F-C36D-4D38-A027-267B1E3A127E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6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D7C-268E-48C2-B83F-7D33F3947B23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F0B3-06D5-4D8F-A92F-FB42439B5C06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3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BE97-9A1C-4802-8EDE-254B240A21E5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95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4AAD-E510-4F0E-9623-EF447286855E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1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148D-DF39-46BF-958C-C4231DE231F6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3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DDC9D-5AF6-461E-812E-6F40784BA363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07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7E45-7DB8-45AD-BE6E-1A4F5EE71A21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84CC-406A-4AF8-A5B4-1E48ED5B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88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Excel 2002,2003</a:t>
            </a:r>
            <a:r>
              <a:rPr kumimoji="1" lang="ja-JP" altLang="en-US" dirty="0" smtClean="0"/>
              <a:t>基本</a:t>
            </a:r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情報関数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882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エラーを表示させない数式の練習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10" name="コンテンツ プレースホルダー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89623"/>
            <a:ext cx="4657725" cy="1571625"/>
          </a:xfr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4657725" cy="157162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364088" y="1700808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セル</a:t>
            </a:r>
            <a:r>
              <a:rPr kumimoji="1" lang="en-US" altLang="ja-JP" dirty="0" smtClean="0"/>
              <a:t>E6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E11</a:t>
            </a:r>
            <a:r>
              <a:rPr kumimoji="1" lang="ja-JP" altLang="en-US" dirty="0" smtClean="0"/>
              <a:t>までは、整数商を計算する</a:t>
            </a:r>
            <a:r>
              <a:rPr kumimoji="1" lang="en-US" altLang="ja-JP" dirty="0" smtClean="0"/>
              <a:t>QUOTIENT</a:t>
            </a:r>
            <a:r>
              <a:rPr kumimoji="1" lang="ja-JP" altLang="en-US" dirty="0" smtClean="0"/>
              <a:t>関数を使った数式が入力されています。</a:t>
            </a:r>
            <a:endParaRPr kumimoji="1" lang="en-US" altLang="ja-JP" dirty="0" smtClean="0"/>
          </a:p>
          <a:p>
            <a:r>
              <a:rPr lang="ja-JP" altLang="en-US" dirty="0" smtClean="0"/>
              <a:t>セル</a:t>
            </a:r>
            <a:r>
              <a:rPr lang="en-US" altLang="ja-JP" dirty="0" smtClean="0"/>
              <a:t>E10</a:t>
            </a:r>
            <a:r>
              <a:rPr lang="ja-JP" altLang="en-US" dirty="0" smtClean="0"/>
              <a:t>の数式は、</a:t>
            </a:r>
            <a:r>
              <a:rPr lang="en-US" altLang="ja-JP" dirty="0" smtClean="0"/>
              <a:t>=QUOTIENT(C10,D10)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r>
              <a:rPr lang="ja-JP" altLang="en-US" dirty="0" smtClean="0"/>
              <a:t>セル</a:t>
            </a:r>
            <a:r>
              <a:rPr lang="en-US" altLang="ja-JP" dirty="0" smtClean="0"/>
              <a:t>F6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F11</a:t>
            </a:r>
            <a:r>
              <a:rPr lang="ja-JP" altLang="en-US" dirty="0" smtClean="0"/>
              <a:t>までは、割り算の</a:t>
            </a:r>
            <a:r>
              <a:rPr lang="ja-JP" altLang="en-US" dirty="0"/>
              <a:t>剰余</a:t>
            </a:r>
            <a:r>
              <a:rPr lang="ja-JP" altLang="en-US" dirty="0" smtClean="0"/>
              <a:t>を求める</a:t>
            </a:r>
            <a:r>
              <a:rPr lang="en-US" altLang="ja-JP" dirty="0" smtClean="0"/>
              <a:t>MOD</a:t>
            </a:r>
            <a:r>
              <a:rPr lang="ja-JP" altLang="en-US" dirty="0" smtClean="0"/>
              <a:t>関数を使った数式が入力されています。</a:t>
            </a:r>
            <a:endParaRPr lang="en-US" altLang="ja-JP" dirty="0" smtClean="0"/>
          </a:p>
          <a:p>
            <a:r>
              <a:rPr lang="ja-JP" altLang="en-US" dirty="0" smtClean="0"/>
              <a:t>セル</a:t>
            </a:r>
            <a:r>
              <a:rPr lang="en-US" altLang="ja-JP" dirty="0" smtClean="0"/>
              <a:t>F10</a:t>
            </a:r>
            <a:r>
              <a:rPr lang="ja-JP" altLang="en-US" dirty="0" smtClean="0"/>
              <a:t>の数式は、</a:t>
            </a:r>
            <a:endParaRPr lang="en-US" altLang="ja-JP" dirty="0" smtClean="0"/>
          </a:p>
          <a:p>
            <a:r>
              <a:rPr lang="en-US" altLang="ja-JP" dirty="0" smtClean="0"/>
              <a:t>=MOD(C10,D10)</a:t>
            </a:r>
            <a:r>
              <a:rPr lang="ja-JP" altLang="en-US" dirty="0" smtClean="0"/>
              <a:t>　です。</a:t>
            </a:r>
            <a:endParaRPr lang="en-US" altLang="ja-JP" dirty="0" smtClean="0"/>
          </a:p>
          <a:p>
            <a:r>
              <a:rPr lang="en-US" altLang="ja-JP" dirty="0" smtClean="0"/>
              <a:t>D</a:t>
            </a:r>
            <a:r>
              <a:rPr lang="ja-JP" altLang="en-US" dirty="0" smtClean="0"/>
              <a:t>列の値が正の整数以外の時にエラーが表示されないよう数式を修正して下さい。</a:t>
            </a:r>
            <a:endParaRPr lang="en-US" altLang="ja-JP" dirty="0"/>
          </a:p>
        </p:txBody>
      </p:sp>
      <p:sp>
        <p:nvSpPr>
          <p:cNvPr id="13" name="正方形/長方形 12"/>
          <p:cNvSpPr/>
          <p:nvPr/>
        </p:nvSpPr>
        <p:spPr>
          <a:xfrm>
            <a:off x="3491880" y="2204864"/>
            <a:ext cx="1620000" cy="1044000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91880" y="4607309"/>
            <a:ext cx="1620000" cy="1044000"/>
          </a:xfrm>
          <a:prstGeom prst="rect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​​コネクタ 15"/>
          <p:cNvCxnSpPr/>
          <p:nvPr/>
        </p:nvCxnSpPr>
        <p:spPr>
          <a:xfrm>
            <a:off x="4301880" y="3357056"/>
            <a:ext cx="0" cy="57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テキスト ボックス 12"/>
          <p:cNvSpPr txBox="1"/>
          <p:nvPr/>
        </p:nvSpPr>
        <p:spPr>
          <a:xfrm>
            <a:off x="468000" y="573499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「エラーを表示させない数式練習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開き、練習問題をしてください。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81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情報関数とは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情報の取得をする関数：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en-US" altLang="ja-JP" dirty="0" smtClean="0"/>
          </a:p>
          <a:p>
            <a:r>
              <a:rPr lang="en-US" altLang="ja-JP" dirty="0" smtClean="0"/>
              <a:t>IS</a:t>
            </a:r>
            <a:r>
              <a:rPr lang="ja-JP" altLang="en-US" dirty="0" smtClean="0"/>
              <a:t>関数：</a:t>
            </a:r>
            <a:r>
              <a:rPr lang="en-US" altLang="ja-JP" dirty="0" smtClean="0"/>
              <a:t>11</a:t>
            </a:r>
            <a:r>
              <a:rPr lang="ja-JP" altLang="en-US" dirty="0" smtClean="0"/>
              <a:t>種類。</a:t>
            </a:r>
            <a:r>
              <a:rPr lang="en-US" altLang="ja-JP" dirty="0" smtClean="0"/>
              <a:t>IF</a:t>
            </a:r>
            <a:r>
              <a:rPr lang="ja-JP" altLang="en-US" dirty="0" smtClean="0"/>
              <a:t>関数などと組み合わせて</a:t>
            </a:r>
            <a:endParaRPr lang="en-US" altLang="ja-JP" dirty="0" smtClean="0"/>
          </a:p>
          <a:p>
            <a:r>
              <a:rPr kumimoji="1" lang="ja-JP" altLang="en-US" dirty="0"/>
              <a:t>データ</a:t>
            </a:r>
            <a:r>
              <a:rPr kumimoji="1" lang="ja-JP" altLang="en-US" dirty="0" smtClean="0"/>
              <a:t>変換やエラーを発生させる関数：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3FC9-91C4-4003-816A-04F74390A6CF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374957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</a:t>
            </a:r>
            <a:r>
              <a:rPr lang="en-US" altLang="ja-JP" dirty="0" smtClean="0"/>
              <a:t>08</a:t>
            </a:r>
            <a:r>
              <a:rPr lang="ja-JP" altLang="en-US" dirty="0" smtClean="0"/>
              <a:t>情報関数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開いてください。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37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ja-JP" altLang="en-US" dirty="0"/>
              <a:t>情報の</a:t>
            </a:r>
            <a:r>
              <a:rPr lang="ja-JP" altLang="en-US" dirty="0" smtClean="0"/>
              <a:t>取得をする関数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CELL</a:t>
            </a:r>
            <a:r>
              <a:rPr lang="ja-JP" altLang="en-US" dirty="0" smtClean="0"/>
              <a:t>関数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 smtClean="0"/>
              <a:t>セル</a:t>
            </a:r>
            <a:r>
              <a:rPr lang="ja-JP" altLang="en-US" dirty="0"/>
              <a:t>の書式、位置、内容についての情報を</a:t>
            </a:r>
            <a:r>
              <a:rPr lang="ja-JP" altLang="en-US" dirty="0" smtClean="0"/>
              <a:t>返す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ERROR.TYPE</a:t>
            </a:r>
            <a:r>
              <a:rPr lang="ja-JP" altLang="en-US" dirty="0" smtClean="0"/>
              <a:t>関数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 smtClean="0"/>
              <a:t>エラーの種類に対応する数値を返す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INFO</a:t>
            </a:r>
            <a:r>
              <a:rPr lang="ja-JP" altLang="en-US" dirty="0" smtClean="0"/>
              <a:t>関数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 smtClean="0"/>
              <a:t>現在の操作環境についての情報を返す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TYPE</a:t>
            </a:r>
            <a:r>
              <a:rPr lang="ja-JP" altLang="en-US" dirty="0" smtClean="0"/>
              <a:t>関数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 smtClean="0"/>
              <a:t>データ型を表す数値を返す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4B97-84A0-42C6-83ED-52728F59C698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6011996"/>
            <a:ext cx="8208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「</a:t>
            </a:r>
            <a:r>
              <a:rPr lang="en-US" altLang="ja-JP" dirty="0" smtClean="0"/>
              <a:t>08</a:t>
            </a:r>
            <a:r>
              <a:rPr lang="ja-JP" altLang="en-US" dirty="0" smtClean="0"/>
              <a:t>情報関数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」の対応シートを開いて確認してください。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511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関数：</a:t>
            </a:r>
            <a:r>
              <a:rPr lang="ja-JP" altLang="en-US" dirty="0" smtClean="0"/>
              <a:t>値</a:t>
            </a:r>
            <a:r>
              <a:rPr lang="ja-JP" altLang="en-US" dirty="0"/>
              <a:t>や参照のタイプを</a:t>
            </a:r>
            <a:r>
              <a:rPr lang="ja-JP" altLang="en-US" dirty="0" smtClean="0"/>
              <a:t>調べる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391078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05901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機能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ISBLANK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対象が空白セルを参照するときに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ISERR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 </a:t>
                      </a:r>
                      <a:r>
                        <a:rPr kumimoji="1" lang="en-US" altLang="ja-JP" dirty="0" smtClean="0"/>
                        <a:t>#N/A </a:t>
                      </a:r>
                      <a:r>
                        <a:rPr kumimoji="1" lang="ja-JP" altLang="en-US" dirty="0" smtClean="0"/>
                        <a:t>以外のエラー値のときに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ISERROR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対象が任意のエラー値のときに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ISLOGICAL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対象が論理値のときに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ISNA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対象がエラー値 </a:t>
                      </a:r>
                      <a:r>
                        <a:rPr kumimoji="1" lang="en-US" altLang="ja-JP" dirty="0" smtClean="0"/>
                        <a:t>#N/A </a:t>
                      </a:r>
                      <a:r>
                        <a:rPr kumimoji="1" lang="ja-JP" altLang="en-US" dirty="0" smtClean="0"/>
                        <a:t>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ISNONTEXT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対象が文字列以外のときに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ISNUMBER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対象が数値のときに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ISREF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対象がセル参照のときに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ISTEXT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対象が文字列のときに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ISEVEN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数値が偶数のときに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を返します。分析ツールアドイン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ISODD</a:t>
                      </a:r>
                      <a:r>
                        <a:rPr kumimoji="1" lang="ja-JP" altLang="en-US" dirty="0" smtClean="0"/>
                        <a:t>関数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数値が奇数のときに </a:t>
                      </a:r>
                      <a:r>
                        <a:rPr kumimoji="1" lang="en-US" altLang="ja-JP" dirty="0" smtClean="0"/>
                        <a:t>TRUE </a:t>
                      </a:r>
                      <a:r>
                        <a:rPr kumimoji="1" lang="ja-JP" altLang="en-US" dirty="0" smtClean="0"/>
                        <a:t>を返します。</a:t>
                      </a:r>
                      <a:r>
                        <a:rPr kumimoji="1" lang="ja-JP" altLang="en-US" dirty="0" smtClean="0"/>
                        <a:t>分析ツールアドイン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8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データ変換やエラーの発生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N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/>
              <a:t>指定された値を数値に</a:t>
            </a:r>
            <a:r>
              <a:rPr lang="ja-JP" altLang="en-US" dirty="0" smtClean="0"/>
              <a:t>変換する</a:t>
            </a:r>
            <a:endParaRPr kumimoji="1"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lang="en-US" altLang="ja-JP" dirty="0" smtClean="0"/>
              <a:t>NA</a:t>
            </a:r>
            <a:r>
              <a:rPr lang="ja-JP" altLang="en-US" dirty="0" smtClean="0"/>
              <a:t>関数</a:t>
            </a:r>
            <a:endParaRPr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 smtClean="0"/>
              <a:t>エラー値 </a:t>
            </a:r>
            <a:r>
              <a:rPr lang="en-US" altLang="ja-JP" dirty="0" smtClean="0"/>
              <a:t>#N/A </a:t>
            </a:r>
            <a:r>
              <a:rPr lang="ja-JP" altLang="en-US" dirty="0" smtClean="0"/>
              <a:t>を返す</a:t>
            </a:r>
            <a:endParaRPr lang="en-US" altLang="ja-JP" dirty="0" smtClean="0"/>
          </a:p>
          <a:p>
            <a:pPr>
              <a:buClr>
                <a:schemeClr val="accent5"/>
              </a:buClr>
              <a:buFont typeface="Wingdings" pitchFamily="2" charset="2"/>
              <a:buChar char="l"/>
            </a:pPr>
            <a:r>
              <a:rPr kumimoji="1" lang="en-US" altLang="ja-JP" dirty="0" smtClean="0"/>
              <a:t>PHONETIC</a:t>
            </a:r>
            <a:r>
              <a:rPr kumimoji="1" lang="ja-JP" altLang="en-US" dirty="0" smtClean="0"/>
              <a:t>関数（</a:t>
            </a:r>
            <a:r>
              <a:rPr kumimoji="1" lang="en-US" altLang="ja-JP" sz="2800" dirty="0" smtClean="0"/>
              <a:t>phonetic</a:t>
            </a:r>
            <a:r>
              <a:rPr kumimoji="1" lang="ja-JP" altLang="en-US" sz="2800" dirty="0" smtClean="0"/>
              <a:t>は「音声を表す」の意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>
              <a:buClr>
                <a:schemeClr val="accent5"/>
              </a:buClr>
              <a:buFont typeface="Wingdings" pitchFamily="2" charset="2"/>
              <a:buChar char="Ø"/>
            </a:pPr>
            <a:r>
              <a:rPr lang="ja-JP" altLang="en-US" dirty="0"/>
              <a:t>ふりがなの文字列を</a:t>
            </a:r>
            <a:r>
              <a:rPr lang="ja-JP" altLang="en-US" dirty="0" smtClean="0"/>
              <a:t>取り出す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37495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講習会フォルダの</a:t>
            </a:r>
            <a:r>
              <a:rPr lang="ja-JP" altLang="en-US" dirty="0" smtClean="0"/>
              <a:t>「</a:t>
            </a:r>
            <a:r>
              <a:rPr lang="en-US" altLang="ja-JP" dirty="0" smtClean="0"/>
              <a:t>08</a:t>
            </a:r>
            <a:r>
              <a:rPr lang="ja-JP" altLang="en-US" dirty="0" smtClean="0"/>
              <a:t>情報関数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」の「</a:t>
            </a:r>
            <a:r>
              <a:rPr lang="en-US" altLang="ja-JP" dirty="0" smtClean="0"/>
              <a:t>PHONETIC</a:t>
            </a:r>
            <a:r>
              <a:rPr lang="ja-JP" altLang="en-US" dirty="0" smtClean="0"/>
              <a:t>関数」シートを開いてください。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722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エラーを表示させない数式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1700808"/>
            <a:ext cx="4943475" cy="1771650"/>
          </a:xfrm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73499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「エラーを表示させない数式練習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開き、シート「エラー非表示</a:t>
            </a:r>
            <a:r>
              <a:rPr lang="en-US" altLang="ja-JP" dirty="0" smtClean="0"/>
              <a:t>1</a:t>
            </a:r>
            <a:r>
              <a:rPr lang="ja-JP" altLang="en-US" dirty="0" smtClean="0"/>
              <a:t>」の練習をしてください。</a:t>
            </a:r>
            <a:endParaRPr kumimoji="1" lang="ja-JP" altLang="en-US" dirty="0"/>
          </a:p>
        </p:txBody>
      </p:sp>
      <p:sp>
        <p:nvSpPr>
          <p:cNvPr id="11" name="線吹き出し 1 (枠付き) 10"/>
          <p:cNvSpPr/>
          <p:nvPr/>
        </p:nvSpPr>
        <p:spPr>
          <a:xfrm>
            <a:off x="971600" y="3681898"/>
            <a:ext cx="2196000" cy="646331"/>
          </a:xfrm>
          <a:prstGeom prst="borderCallout1">
            <a:avLst>
              <a:gd name="adj1" fmla="val 700"/>
              <a:gd name="adj2" fmla="val 49308"/>
              <a:gd name="adj3" fmla="val -100730"/>
              <a:gd name="adj4" fmla="val 58648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セルが空白の場合エラーが表示される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32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エラーを表示させない数式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73499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「エラーを表示させない数式練習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開き、シート「エラー非表示</a:t>
            </a:r>
            <a:r>
              <a:rPr lang="en-US" altLang="ja-JP" dirty="0" smtClean="0"/>
              <a:t>2</a:t>
            </a:r>
            <a:r>
              <a:rPr lang="ja-JP" altLang="en-US" dirty="0" smtClean="0"/>
              <a:t>」の練習をしてください。</a:t>
            </a:r>
            <a:endParaRPr kumimoji="1" lang="ja-JP" altLang="en-US" dirty="0"/>
          </a:p>
        </p:txBody>
      </p:sp>
      <p:pic>
        <p:nvPicPr>
          <p:cNvPr id="11" name="コンテンツ プレースホルダー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5648325" cy="1943100"/>
          </a:xfrm>
        </p:spPr>
      </p:pic>
      <p:sp>
        <p:nvSpPr>
          <p:cNvPr id="12" name="線吹き出し 1 (枠付き) 11"/>
          <p:cNvSpPr/>
          <p:nvPr/>
        </p:nvSpPr>
        <p:spPr>
          <a:xfrm>
            <a:off x="971600" y="3831391"/>
            <a:ext cx="2340000" cy="923330"/>
          </a:xfrm>
          <a:prstGeom prst="borderCallout1">
            <a:avLst>
              <a:gd name="adj1" fmla="val 700"/>
              <a:gd name="adj2" fmla="val 49308"/>
              <a:gd name="adj3" fmla="val -59826"/>
              <a:gd name="adj4" fmla="val 5610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セルに</a:t>
            </a:r>
            <a:r>
              <a:rPr lang="ja-JP" altLang="en-US" dirty="0"/>
              <a:t>「</a:t>
            </a:r>
            <a:r>
              <a:rPr lang="en-US" altLang="ja-JP" dirty="0" smtClean="0"/>
              <a:t>0</a:t>
            </a:r>
            <a:r>
              <a:rPr lang="ja-JP" altLang="en-US" dirty="0" smtClean="0"/>
              <a:t>ゼロ」が入力されている場合</a:t>
            </a:r>
            <a:endParaRPr lang="en-US" altLang="ja-JP" dirty="0" smtClean="0"/>
          </a:p>
          <a:p>
            <a:r>
              <a:rPr lang="ja-JP" altLang="en-US" dirty="0" smtClean="0"/>
              <a:t>エラーが表示される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70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エラーを表示させない数式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73499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「エラーを表示させない数式練習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開き、シート「エラー非表示</a:t>
            </a:r>
            <a:r>
              <a:rPr lang="en-US" altLang="ja-JP" dirty="0" smtClean="0"/>
              <a:t>3</a:t>
            </a:r>
            <a:r>
              <a:rPr lang="ja-JP" altLang="en-US" dirty="0" smtClean="0"/>
              <a:t>」の練習をしてください。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3" y="1772816"/>
            <a:ext cx="6905625" cy="2286000"/>
          </a:xfrm>
        </p:spPr>
      </p:pic>
      <p:sp>
        <p:nvSpPr>
          <p:cNvPr id="12" name="線吹き出し 1 (枠付き) 11"/>
          <p:cNvSpPr/>
          <p:nvPr/>
        </p:nvSpPr>
        <p:spPr>
          <a:xfrm>
            <a:off x="683568" y="4221088"/>
            <a:ext cx="2916000" cy="923330"/>
          </a:xfrm>
          <a:prstGeom prst="borderCallout1">
            <a:avLst>
              <a:gd name="adj1" fmla="val 700"/>
              <a:gd name="adj2" fmla="val 49308"/>
              <a:gd name="adj3" fmla="val -59826"/>
              <a:gd name="adj4" fmla="val 5610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セルに文字列（空白文字も含む）が入力されている場合</a:t>
            </a:r>
            <a:endParaRPr lang="en-US" altLang="ja-JP" dirty="0" smtClean="0"/>
          </a:p>
          <a:p>
            <a:r>
              <a:rPr lang="ja-JP" altLang="en-US" dirty="0" smtClean="0"/>
              <a:t>エラーが表示される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32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ja-JP" altLang="en-US" dirty="0" smtClean="0"/>
              <a:t>エラーを表示させない数式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D4A-F7DF-4A85-AB80-949857139520}" type="datetime1">
              <a:rPr kumimoji="1" lang="ja-JP" altLang="en-US" smtClean="0"/>
              <a:t>2010/4/19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384CC-406A-4AF8-A5B4-1E48ED5B45F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テキスト ボックス 12"/>
          <p:cNvSpPr txBox="1"/>
          <p:nvPr/>
        </p:nvSpPr>
        <p:spPr>
          <a:xfrm>
            <a:off x="468000" y="5734997"/>
            <a:ext cx="8208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dirty="0" smtClean="0"/>
              <a:t>練習　講習会</a:t>
            </a:r>
            <a:r>
              <a:rPr lang="ja-JP" altLang="en-US" dirty="0" smtClean="0"/>
              <a:t>フォルダの</a:t>
            </a:r>
            <a:r>
              <a:rPr lang="ja-JP" altLang="en-US" dirty="0" smtClean="0"/>
              <a:t>「エラーを表示させない数式練習</a:t>
            </a:r>
            <a:r>
              <a:rPr lang="en-US" altLang="ja-JP" dirty="0" smtClean="0"/>
              <a:t>.</a:t>
            </a:r>
            <a:r>
              <a:rPr lang="en-US" altLang="ja-JP" dirty="0" smtClean="0"/>
              <a:t>xls</a:t>
            </a:r>
            <a:r>
              <a:rPr lang="ja-JP" altLang="en-US" dirty="0" smtClean="0"/>
              <a:t>」を</a:t>
            </a:r>
            <a:r>
              <a:rPr lang="ja-JP" altLang="en-US" dirty="0" smtClean="0"/>
              <a:t>開き、シート「エラー非表示</a:t>
            </a:r>
            <a:r>
              <a:rPr lang="en-US" altLang="ja-JP" dirty="0" smtClean="0"/>
              <a:t>4</a:t>
            </a:r>
            <a:r>
              <a:rPr lang="ja-JP" altLang="en-US" dirty="0" smtClean="0"/>
              <a:t>」の練習をしてください。</a:t>
            </a:r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44" y="1700808"/>
            <a:ext cx="5867400" cy="1600200"/>
          </a:xfrm>
        </p:spPr>
      </p:pic>
      <p:sp>
        <p:nvSpPr>
          <p:cNvPr id="12" name="線吹き出し 1 (枠付き) 11"/>
          <p:cNvSpPr/>
          <p:nvPr/>
        </p:nvSpPr>
        <p:spPr>
          <a:xfrm>
            <a:off x="1907704" y="3501008"/>
            <a:ext cx="2916000" cy="646331"/>
          </a:xfrm>
          <a:prstGeom prst="borderCallout1">
            <a:avLst>
              <a:gd name="adj1" fmla="val 700"/>
              <a:gd name="adj2" fmla="val 49308"/>
              <a:gd name="adj3" fmla="val -59826"/>
              <a:gd name="adj4" fmla="val 56100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dirty="0" smtClean="0"/>
              <a:t>数式を簡素化してエラーを表示させない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50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471</Words>
  <Application>Microsoft Office PowerPoint</Application>
  <PresentationFormat>画面に合わせる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Excel 2002,2003基本12</vt:lpstr>
      <vt:lpstr>情報関数とは</vt:lpstr>
      <vt:lpstr>情報の取得をする関数</vt:lpstr>
      <vt:lpstr>IS関数：値や参照のタイプを調べる</vt:lpstr>
      <vt:lpstr>データ変換やエラーの発生</vt:lpstr>
      <vt:lpstr>エラーを表示させない数式1</vt:lpstr>
      <vt:lpstr>エラーを表示させない数式2</vt:lpstr>
      <vt:lpstr>エラーを表示させない数式3</vt:lpstr>
      <vt:lpstr>エラーを表示させない数式3</vt:lpstr>
      <vt:lpstr>エラーを表示させない数式の練習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2002,2003基本12</dc:title>
  <dc:creator>駒澤　勉</dc:creator>
  <cp:keywords>Excel2003;Excel2002</cp:keywords>
  <cp:lastModifiedBy>駒澤　勉</cp:lastModifiedBy>
  <cp:revision>13</cp:revision>
  <dcterms:created xsi:type="dcterms:W3CDTF">2010-04-18T06:44:30Z</dcterms:created>
  <dcterms:modified xsi:type="dcterms:W3CDTF">2010-04-19T01:57:11Z</dcterms:modified>
</cp:coreProperties>
</file>